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atin typeface="+mj-lt"/>
                <a:ea typeface="+mj-ea"/>
                <a:cs typeface="+mj-cs"/>
                <a:sym typeface="Helvetic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5D2F4"/>
        </a:solidFill>
      </p:bgPr>
    </p:bg>
    <p:spTree>
      <p:nvGrpSpPr>
        <p:cNvPr id="1" name=""/>
        <p:cNvGrpSpPr/>
        <p:nvPr/>
      </p:nvGrpSpPr>
      <p:grpSpPr>
        <a:xfrm>
          <a:off x="0" y="0"/>
          <a:ext cx="0" cy="0"/>
          <a:chOff x="0" y="0"/>
          <a:chExt cx="0" cy="0"/>
        </a:xfrm>
      </p:grpSpPr>
      <p:sp>
        <p:nvSpPr>
          <p:cNvPr id="20" name="Text 0"/>
          <p:cNvSpPr txBox="1"/>
          <p:nvPr/>
        </p:nvSpPr>
        <p:spPr>
          <a:xfrm>
            <a:off x="1253865" y="1912018"/>
            <a:ext cx="6636270"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z="2000">
                <a:solidFill>
                  <a:srgbClr val="E33297"/>
                </a:solidFill>
                <a:latin typeface="Roboto"/>
                <a:ea typeface="Roboto"/>
                <a:cs typeface="Roboto"/>
                <a:sym typeface="Roboto"/>
              </a:defRPr>
            </a:lvl1pPr>
          </a:lstStyle>
          <a:p>
            <a:pPr/>
            <a:r>
              <a:t>Understanding Auditory Sensitivities in Autistic Students</a:t>
            </a:r>
          </a:p>
        </p:txBody>
      </p:sp>
      <p:sp>
        <p:nvSpPr>
          <p:cNvPr id="21" name="Text 1"/>
          <p:cNvSpPr txBox="1"/>
          <p:nvPr/>
        </p:nvSpPr>
        <p:spPr>
          <a:xfrm>
            <a:off x="735332" y="2527353"/>
            <a:ext cx="7673336" cy="955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z="2800">
                <a:solidFill>
                  <a:srgbClr val="212121"/>
                </a:solidFill>
                <a:latin typeface="Roboto"/>
                <a:ea typeface="Roboto"/>
                <a:cs typeface="Roboto"/>
                <a:sym typeface="Roboto"/>
              </a:defRPr>
            </a:lvl1pPr>
          </a:lstStyle>
          <a:p>
            <a:pPr/>
            <a:r>
              <a:t>Exploring the Basics of Auditory Sensitivities</a:t>
            </a:r>
          </a:p>
        </p:txBody>
      </p:sp>
      <p:pic>
        <p:nvPicPr>
          <p:cNvPr id="22" name="Inclusiveteach.jpg" descr="Inclusiveteach.jpg"/>
          <p:cNvPicPr>
            <a:picLocks noChangeAspect="1"/>
          </p:cNvPicPr>
          <p:nvPr/>
        </p:nvPicPr>
        <p:blipFill>
          <a:blip r:embed="rId2">
            <a:extLst/>
          </a:blip>
          <a:stretch>
            <a:fillRect/>
          </a:stretch>
        </p:blipFill>
        <p:spPr>
          <a:xfrm>
            <a:off x="52481" y="143213"/>
            <a:ext cx="1829297" cy="609766"/>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5D2F4"/>
        </a:solidFill>
      </p:bgPr>
    </p:bg>
    <p:spTree>
      <p:nvGrpSpPr>
        <p:cNvPr id="1" name=""/>
        <p:cNvGrpSpPr/>
        <p:nvPr/>
      </p:nvGrpSpPr>
      <p:grpSpPr>
        <a:xfrm>
          <a:off x="0" y="0"/>
          <a:ext cx="0" cy="0"/>
          <a:chOff x="0" y="0"/>
          <a:chExt cx="0" cy="0"/>
        </a:xfrm>
      </p:grpSpPr>
      <p:sp>
        <p:nvSpPr>
          <p:cNvPr id="24" name="Text 0"/>
          <p:cNvSpPr txBox="1"/>
          <p:nvPr/>
        </p:nvSpPr>
        <p:spPr>
          <a:xfrm>
            <a:off x="487294" y="605687"/>
            <a:ext cx="8493857"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500">
                <a:solidFill>
                  <a:srgbClr val="2E5495"/>
                </a:solidFill>
                <a:latin typeface="Roboto"/>
                <a:ea typeface="Roboto"/>
                <a:cs typeface="Roboto"/>
                <a:sym typeface="Roboto"/>
              </a:defRPr>
            </a:lvl1pPr>
          </a:lstStyle>
          <a:p>
            <a:pPr/>
            <a:r>
              <a:t>Table of Contents</a:t>
            </a:r>
          </a:p>
        </p:txBody>
      </p:sp>
      <p:sp>
        <p:nvSpPr>
          <p:cNvPr id="25" name="Shape 1"/>
          <p:cNvSpPr/>
          <p:nvPr/>
        </p:nvSpPr>
        <p:spPr>
          <a:xfrm>
            <a:off x="445248" y="2241822"/>
            <a:ext cx="202407" cy="202407"/>
          </a:xfrm>
          <a:prstGeom prst="ellipse">
            <a:avLst/>
          </a:prstGeom>
          <a:solidFill>
            <a:srgbClr val="2E5495"/>
          </a:solidFill>
          <a:ln w="12700">
            <a:miter lim="400000"/>
          </a:ln>
        </p:spPr>
        <p:txBody>
          <a:bodyPr lIns="45719" rIns="45719"/>
          <a:lstStyle/>
          <a:p>
            <a:pPr/>
          </a:p>
        </p:txBody>
      </p:sp>
      <p:sp>
        <p:nvSpPr>
          <p:cNvPr id="26" name="Text 2"/>
          <p:cNvSpPr txBox="1"/>
          <p:nvPr/>
        </p:nvSpPr>
        <p:spPr>
          <a:xfrm>
            <a:off x="801321" y="2234129"/>
            <a:ext cx="2504869" cy="21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
                <a:solidFill>
                  <a:srgbClr val="212121"/>
                </a:solidFill>
                <a:latin typeface="Roboto"/>
                <a:ea typeface="Roboto"/>
                <a:cs typeface="Roboto"/>
                <a:sym typeface="Roboto"/>
              </a:defRPr>
            </a:lvl1pPr>
          </a:lstStyle>
          <a:p>
            <a:pPr/>
            <a:r>
              <a:t>Overview of Auditory Sensitivities</a:t>
            </a:r>
          </a:p>
        </p:txBody>
      </p:sp>
      <p:sp>
        <p:nvSpPr>
          <p:cNvPr id="27" name="Shape 3"/>
          <p:cNvSpPr/>
          <p:nvPr/>
        </p:nvSpPr>
        <p:spPr>
          <a:xfrm>
            <a:off x="3331535" y="2241823"/>
            <a:ext cx="202407" cy="202407"/>
          </a:xfrm>
          <a:prstGeom prst="ellipse">
            <a:avLst/>
          </a:prstGeom>
          <a:solidFill>
            <a:srgbClr val="2E5495"/>
          </a:solidFill>
          <a:ln w="12700">
            <a:miter lim="400000"/>
          </a:ln>
        </p:spPr>
        <p:txBody>
          <a:bodyPr lIns="45719" rIns="45719"/>
          <a:lstStyle/>
          <a:p>
            <a:pPr/>
          </a:p>
        </p:txBody>
      </p:sp>
      <p:sp>
        <p:nvSpPr>
          <p:cNvPr id="28" name="Text 4"/>
          <p:cNvSpPr txBox="1"/>
          <p:nvPr/>
        </p:nvSpPr>
        <p:spPr>
          <a:xfrm>
            <a:off x="3673736" y="2234129"/>
            <a:ext cx="2504868" cy="21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
                <a:solidFill>
                  <a:srgbClr val="212121"/>
                </a:solidFill>
                <a:latin typeface="Roboto"/>
                <a:ea typeface="Roboto"/>
                <a:cs typeface="Roboto"/>
                <a:sym typeface="Roboto"/>
              </a:defRPr>
            </a:lvl1pPr>
          </a:lstStyle>
          <a:p>
            <a:pPr/>
            <a:r>
              <a:t>Causes of Auditory Sensitivities in Autistic Students</a:t>
            </a:r>
          </a:p>
        </p:txBody>
      </p:sp>
      <p:sp>
        <p:nvSpPr>
          <p:cNvPr id="29" name="Shape 5"/>
          <p:cNvSpPr/>
          <p:nvPr/>
        </p:nvSpPr>
        <p:spPr>
          <a:xfrm>
            <a:off x="6161351" y="2241823"/>
            <a:ext cx="202407" cy="202407"/>
          </a:xfrm>
          <a:prstGeom prst="ellipse">
            <a:avLst/>
          </a:prstGeom>
          <a:solidFill>
            <a:srgbClr val="2E5495"/>
          </a:solidFill>
          <a:ln w="12700">
            <a:miter lim="400000"/>
          </a:ln>
        </p:spPr>
        <p:txBody>
          <a:bodyPr lIns="45719" rIns="45719"/>
          <a:lstStyle/>
          <a:p>
            <a:pPr/>
          </a:p>
        </p:txBody>
      </p:sp>
      <p:sp>
        <p:nvSpPr>
          <p:cNvPr id="30" name="Text 6"/>
          <p:cNvSpPr txBox="1"/>
          <p:nvPr/>
        </p:nvSpPr>
        <p:spPr>
          <a:xfrm>
            <a:off x="6536574" y="2234129"/>
            <a:ext cx="2504868" cy="21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
                <a:solidFill>
                  <a:srgbClr val="212121"/>
                </a:solidFill>
                <a:latin typeface="Roboto"/>
                <a:ea typeface="Roboto"/>
                <a:cs typeface="Roboto"/>
                <a:sym typeface="Roboto"/>
              </a:defRPr>
            </a:lvl1pPr>
          </a:lstStyle>
          <a:p>
            <a:pPr/>
            <a:r>
              <a:t>Impact of Auditory Sensitivities on Learning</a:t>
            </a:r>
          </a:p>
        </p:txBody>
      </p:sp>
      <p:sp>
        <p:nvSpPr>
          <p:cNvPr id="31" name="Shape 7"/>
          <p:cNvSpPr/>
          <p:nvPr/>
        </p:nvSpPr>
        <p:spPr>
          <a:xfrm>
            <a:off x="441574" y="3716754"/>
            <a:ext cx="202407" cy="202407"/>
          </a:xfrm>
          <a:prstGeom prst="ellipse">
            <a:avLst/>
          </a:prstGeom>
          <a:solidFill>
            <a:srgbClr val="2E5495"/>
          </a:solidFill>
          <a:ln w="12700">
            <a:miter lim="400000"/>
          </a:ln>
        </p:spPr>
        <p:txBody>
          <a:bodyPr lIns="45719" rIns="45719"/>
          <a:lstStyle/>
          <a:p>
            <a:pPr/>
          </a:p>
        </p:txBody>
      </p:sp>
      <p:sp>
        <p:nvSpPr>
          <p:cNvPr id="32" name="Text 8"/>
          <p:cNvSpPr txBox="1"/>
          <p:nvPr/>
        </p:nvSpPr>
        <p:spPr>
          <a:xfrm>
            <a:off x="772598" y="3643308"/>
            <a:ext cx="2504868" cy="345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
                <a:solidFill>
                  <a:srgbClr val="212121"/>
                </a:solidFill>
                <a:latin typeface="Roboto"/>
                <a:ea typeface="Roboto"/>
                <a:cs typeface="Roboto"/>
                <a:sym typeface="Roboto"/>
              </a:defRPr>
            </a:lvl1pPr>
          </a:lstStyle>
          <a:p>
            <a:pPr/>
            <a:r>
              <a:t>Strategies for Supporting Students with Auditory Sensitivities</a:t>
            </a:r>
          </a:p>
        </p:txBody>
      </p:sp>
      <p:sp>
        <p:nvSpPr>
          <p:cNvPr id="33" name="Shape 9"/>
          <p:cNvSpPr/>
          <p:nvPr/>
        </p:nvSpPr>
        <p:spPr>
          <a:xfrm>
            <a:off x="3331535" y="3741756"/>
            <a:ext cx="202407" cy="202407"/>
          </a:xfrm>
          <a:prstGeom prst="ellipse">
            <a:avLst/>
          </a:prstGeom>
          <a:solidFill>
            <a:srgbClr val="2E5495"/>
          </a:solidFill>
          <a:ln w="12700">
            <a:miter lim="400000"/>
          </a:ln>
        </p:spPr>
        <p:txBody>
          <a:bodyPr lIns="45719" rIns="45719"/>
          <a:lstStyle/>
          <a:p>
            <a:pPr/>
          </a:p>
        </p:txBody>
      </p:sp>
      <p:sp>
        <p:nvSpPr>
          <p:cNvPr id="34" name="Text 10"/>
          <p:cNvSpPr txBox="1"/>
          <p:nvPr/>
        </p:nvSpPr>
        <p:spPr>
          <a:xfrm>
            <a:off x="3673736" y="3722235"/>
            <a:ext cx="2504868" cy="21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
                <a:solidFill>
                  <a:srgbClr val="212121"/>
                </a:solidFill>
                <a:latin typeface="Roboto"/>
                <a:ea typeface="Roboto"/>
                <a:cs typeface="Roboto"/>
                <a:sym typeface="Roboto"/>
              </a:defRPr>
            </a:lvl1pPr>
          </a:lstStyle>
          <a:p>
            <a:pPr/>
            <a:r>
              <a:t>Creating an Inclusive Auditory Environment</a:t>
            </a:r>
          </a:p>
        </p:txBody>
      </p:sp>
      <p:sp>
        <p:nvSpPr>
          <p:cNvPr id="35" name="Shape 11"/>
          <p:cNvSpPr/>
          <p:nvPr/>
        </p:nvSpPr>
        <p:spPr>
          <a:xfrm>
            <a:off x="6161351" y="3716754"/>
            <a:ext cx="202407" cy="202407"/>
          </a:xfrm>
          <a:prstGeom prst="ellipse">
            <a:avLst/>
          </a:prstGeom>
          <a:solidFill>
            <a:srgbClr val="2E5495"/>
          </a:solidFill>
          <a:ln w="12700">
            <a:miter lim="400000"/>
          </a:ln>
        </p:spPr>
        <p:txBody>
          <a:bodyPr lIns="45719" rIns="45719"/>
          <a:lstStyle/>
          <a:p>
            <a:pPr/>
          </a:p>
        </p:txBody>
      </p:sp>
      <p:sp>
        <p:nvSpPr>
          <p:cNvPr id="36" name="Text 12"/>
          <p:cNvSpPr txBox="1"/>
          <p:nvPr/>
        </p:nvSpPr>
        <p:spPr>
          <a:xfrm>
            <a:off x="6469551" y="3706808"/>
            <a:ext cx="2504868" cy="21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
                <a:solidFill>
                  <a:srgbClr val="212121"/>
                </a:solidFill>
                <a:latin typeface="Roboto"/>
                <a:ea typeface="Roboto"/>
                <a:cs typeface="Roboto"/>
                <a:sym typeface="Roboto"/>
              </a:defRPr>
            </a:lvl1pPr>
          </a:lstStyle>
          <a:p>
            <a:pPr/>
            <a:r>
              <a:t>Conclusion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5D2F4"/>
        </a:solidFill>
      </p:bgPr>
    </p:bg>
    <p:spTree>
      <p:nvGrpSpPr>
        <p:cNvPr id="1" name=""/>
        <p:cNvGrpSpPr/>
        <p:nvPr/>
      </p:nvGrpSpPr>
      <p:grpSpPr>
        <a:xfrm>
          <a:off x="0" y="0"/>
          <a:ext cx="0" cy="0"/>
          <a:chOff x="0" y="0"/>
          <a:chExt cx="0" cy="0"/>
        </a:xfrm>
      </p:grpSpPr>
      <p:sp>
        <p:nvSpPr>
          <p:cNvPr id="38" name="Text 0"/>
          <p:cNvSpPr txBox="1"/>
          <p:nvPr/>
        </p:nvSpPr>
        <p:spPr>
          <a:xfrm>
            <a:off x="742396" y="673173"/>
            <a:ext cx="7659208"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800">
                <a:solidFill>
                  <a:srgbClr val="2E5495"/>
                </a:solidFill>
                <a:latin typeface="Roboto"/>
                <a:ea typeface="Roboto"/>
                <a:cs typeface="Roboto"/>
                <a:sym typeface="Roboto"/>
              </a:defRPr>
            </a:lvl1pPr>
          </a:lstStyle>
          <a:p>
            <a:pPr/>
            <a:r>
              <a:t>Overview of Auditory Sensitivities</a:t>
            </a:r>
          </a:p>
        </p:txBody>
      </p:sp>
      <p:sp>
        <p:nvSpPr>
          <p:cNvPr id="39" name="Text 1"/>
          <p:cNvSpPr txBox="1"/>
          <p:nvPr/>
        </p:nvSpPr>
        <p:spPr>
          <a:xfrm>
            <a:off x="4910266" y="1946119"/>
            <a:ext cx="3573650"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300">
                <a:solidFill>
                  <a:srgbClr val="2E5495"/>
                </a:solidFill>
                <a:latin typeface="Roboto"/>
                <a:ea typeface="Roboto"/>
                <a:cs typeface="Roboto"/>
                <a:sym typeface="Roboto"/>
              </a:defRPr>
            </a:lvl1pPr>
          </a:lstStyle>
          <a:p>
            <a:pPr/>
            <a:r>
              <a:t>Differences from Typical Sensory Processing</a:t>
            </a:r>
          </a:p>
        </p:txBody>
      </p:sp>
      <p:sp>
        <p:nvSpPr>
          <p:cNvPr id="40" name="Text 2"/>
          <p:cNvSpPr txBox="1"/>
          <p:nvPr/>
        </p:nvSpPr>
        <p:spPr>
          <a:xfrm>
            <a:off x="4910266" y="2587516"/>
            <a:ext cx="3562589" cy="1247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rgbClr val="212121"/>
                </a:solidFill>
                <a:latin typeface="Roboto"/>
                <a:ea typeface="Roboto"/>
                <a:cs typeface="Roboto"/>
                <a:sym typeface="Roboto"/>
              </a:defRPr>
            </a:lvl1pPr>
          </a:lstStyle>
          <a:p>
            <a:pPr/>
            <a:r>
              <a:t>Auditory processing in neurotypical individuals generally allows for a comfortable integration of sound stimuli, whereas those with auditory sensitivities often experience heightened awareness to certain frequencies or volumes that can lead to discomfort. Understanding these differences is vital for creating a supportive learning environment.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5D2F4"/>
        </a:solidFill>
      </p:bgPr>
    </p:bg>
    <p:spTree>
      <p:nvGrpSpPr>
        <p:cNvPr id="1" name=""/>
        <p:cNvGrpSpPr/>
        <p:nvPr/>
      </p:nvGrpSpPr>
      <p:grpSpPr>
        <a:xfrm>
          <a:off x="0" y="0"/>
          <a:ext cx="0" cy="0"/>
          <a:chOff x="0" y="0"/>
          <a:chExt cx="0" cy="0"/>
        </a:xfrm>
      </p:grpSpPr>
      <p:sp>
        <p:nvSpPr>
          <p:cNvPr id="42" name="Shape 0"/>
          <p:cNvSpPr/>
          <p:nvPr/>
        </p:nvSpPr>
        <p:spPr>
          <a:xfrm>
            <a:off x="531836" y="1475185"/>
            <a:ext cx="12701" cy="3432811"/>
          </a:xfrm>
          <a:prstGeom prst="rect">
            <a:avLst/>
          </a:prstGeom>
          <a:solidFill>
            <a:srgbClr val="2E5495"/>
          </a:solidFill>
          <a:ln w="5292">
            <a:solidFill>
              <a:srgbClr val="2E5495"/>
            </a:solidFill>
          </a:ln>
        </p:spPr>
        <p:txBody>
          <a:bodyPr lIns="45719" rIns="45719"/>
          <a:lstStyle/>
          <a:p>
            <a:pPr/>
          </a:p>
        </p:txBody>
      </p:sp>
      <p:sp>
        <p:nvSpPr>
          <p:cNvPr id="43" name="Shape 1"/>
          <p:cNvSpPr/>
          <p:nvPr/>
        </p:nvSpPr>
        <p:spPr>
          <a:xfrm>
            <a:off x="421953" y="1639462"/>
            <a:ext cx="232459" cy="232459"/>
          </a:xfrm>
          <a:prstGeom prst="rect">
            <a:avLst/>
          </a:prstGeom>
          <a:solidFill>
            <a:srgbClr val="2E5495"/>
          </a:solidFill>
          <a:ln w="5292">
            <a:solidFill>
              <a:srgbClr val="2E5495"/>
            </a:solidFill>
          </a:ln>
        </p:spPr>
        <p:txBody>
          <a:bodyPr lIns="45719" rIns="45719"/>
          <a:lstStyle/>
          <a:p>
            <a:pPr/>
          </a:p>
        </p:txBody>
      </p:sp>
      <p:sp>
        <p:nvSpPr>
          <p:cNvPr id="44" name="Text 2"/>
          <p:cNvSpPr txBox="1"/>
          <p:nvPr/>
        </p:nvSpPr>
        <p:spPr>
          <a:xfrm>
            <a:off x="581240" y="490725"/>
            <a:ext cx="8252388" cy="90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700">
                <a:solidFill>
                  <a:srgbClr val="2E5495"/>
                </a:solidFill>
                <a:latin typeface="Roboto"/>
                <a:ea typeface="Roboto"/>
                <a:cs typeface="Roboto"/>
                <a:sym typeface="Roboto"/>
              </a:defRPr>
            </a:lvl1pPr>
          </a:lstStyle>
          <a:p>
            <a:pPr/>
            <a:r>
              <a:t>Causes of Auditory Sensitivities in Autistic Students</a:t>
            </a:r>
          </a:p>
        </p:txBody>
      </p:sp>
      <p:sp>
        <p:nvSpPr>
          <p:cNvPr id="45" name="Shape 3"/>
          <p:cNvSpPr/>
          <p:nvPr/>
        </p:nvSpPr>
        <p:spPr>
          <a:xfrm>
            <a:off x="421958" y="2816545"/>
            <a:ext cx="232459" cy="232459"/>
          </a:xfrm>
          <a:prstGeom prst="rect">
            <a:avLst/>
          </a:prstGeom>
          <a:solidFill>
            <a:srgbClr val="2E5495"/>
          </a:solidFill>
          <a:ln w="5292">
            <a:solidFill>
              <a:srgbClr val="2E5495"/>
            </a:solidFill>
          </a:ln>
        </p:spPr>
        <p:txBody>
          <a:bodyPr lIns="45719" rIns="45719"/>
          <a:lstStyle/>
          <a:p>
            <a:pPr/>
          </a:p>
        </p:txBody>
      </p:sp>
      <p:sp>
        <p:nvSpPr>
          <p:cNvPr id="46" name="Shape 4"/>
          <p:cNvSpPr/>
          <p:nvPr/>
        </p:nvSpPr>
        <p:spPr>
          <a:xfrm>
            <a:off x="421958" y="4107772"/>
            <a:ext cx="232459" cy="232459"/>
          </a:xfrm>
          <a:prstGeom prst="rect">
            <a:avLst/>
          </a:prstGeom>
          <a:solidFill>
            <a:srgbClr val="2E5495"/>
          </a:solidFill>
          <a:ln w="5292">
            <a:solidFill>
              <a:srgbClr val="2E5495"/>
            </a:solidFill>
          </a:ln>
        </p:spPr>
        <p:txBody>
          <a:bodyPr lIns="45719" rIns="45719"/>
          <a:lstStyle/>
          <a:p>
            <a:pPr/>
          </a:p>
        </p:txBody>
      </p:sp>
      <p:sp>
        <p:nvSpPr>
          <p:cNvPr id="47" name="Text 5"/>
          <p:cNvSpPr txBox="1"/>
          <p:nvPr/>
        </p:nvSpPr>
        <p:spPr>
          <a:xfrm>
            <a:off x="888702" y="1468259"/>
            <a:ext cx="7889173"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1500">
                <a:solidFill>
                  <a:srgbClr val="212121"/>
                </a:solidFill>
                <a:latin typeface="Roboto"/>
                <a:ea typeface="Roboto"/>
                <a:cs typeface="Roboto"/>
                <a:sym typeface="Roboto"/>
              </a:defRPr>
            </a:lvl1pPr>
          </a:lstStyle>
          <a:p>
            <a:pPr/>
            <a:r>
              <a:t>Neurological Factors</a:t>
            </a:r>
          </a:p>
        </p:txBody>
      </p:sp>
      <p:sp>
        <p:nvSpPr>
          <p:cNvPr id="48" name="Text 6"/>
          <p:cNvSpPr txBox="1"/>
          <p:nvPr/>
        </p:nvSpPr>
        <p:spPr>
          <a:xfrm>
            <a:off x="884470" y="1838924"/>
            <a:ext cx="7890931"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12121"/>
                </a:solidFill>
                <a:latin typeface="Roboto"/>
                <a:ea typeface="Roboto"/>
                <a:cs typeface="Roboto"/>
                <a:sym typeface="Roboto"/>
              </a:defRPr>
            </a:lvl1pPr>
          </a:lstStyle>
          <a:p>
            <a:pPr/>
            <a:r>
              <a:t>Research into the neurological underpinnings of autism indicates that significant differences exist in brain structure and function, particularly in areas responsible for sensory processing. For instance, the auditory cortex may be hyperactive in individuals with auditory sensitivities, resulting in abnormal responses to sound.</a:t>
            </a:r>
          </a:p>
        </p:txBody>
      </p:sp>
      <p:sp>
        <p:nvSpPr>
          <p:cNvPr id="49" name="Text 7"/>
          <p:cNvSpPr txBox="1"/>
          <p:nvPr/>
        </p:nvSpPr>
        <p:spPr>
          <a:xfrm>
            <a:off x="888701" y="2652479"/>
            <a:ext cx="7903442"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1500">
                <a:solidFill>
                  <a:srgbClr val="212121"/>
                </a:solidFill>
                <a:latin typeface="Roboto"/>
                <a:ea typeface="Roboto"/>
                <a:cs typeface="Roboto"/>
                <a:sym typeface="Roboto"/>
              </a:defRPr>
            </a:lvl1pPr>
          </a:lstStyle>
          <a:p>
            <a:pPr/>
            <a:r>
              <a:t>Genetic Influences</a:t>
            </a:r>
          </a:p>
        </p:txBody>
      </p:sp>
      <p:sp>
        <p:nvSpPr>
          <p:cNvPr id="50" name="Text 8"/>
          <p:cNvSpPr txBox="1"/>
          <p:nvPr/>
        </p:nvSpPr>
        <p:spPr>
          <a:xfrm>
            <a:off x="884471" y="3016000"/>
            <a:ext cx="7898064"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12121"/>
                </a:solidFill>
                <a:latin typeface="Roboto"/>
                <a:ea typeface="Roboto"/>
                <a:cs typeface="Roboto"/>
                <a:sym typeface="Roboto"/>
              </a:defRPr>
            </a:lvl1pPr>
          </a:lstStyle>
          <a:p>
            <a:pPr/>
            <a:r>
              <a:t>Genetic predispositions play a significant role in sensory processing traits. Specific gene variations known to affect sensory sensitivity may be more prevalent in autistic populations, indicating a biological aspect influencing auditory experiences.</a:t>
            </a:r>
          </a:p>
        </p:txBody>
      </p:sp>
      <p:sp>
        <p:nvSpPr>
          <p:cNvPr id="51" name="Text 9"/>
          <p:cNvSpPr txBox="1"/>
          <p:nvPr/>
        </p:nvSpPr>
        <p:spPr>
          <a:xfrm>
            <a:off x="888702" y="3972239"/>
            <a:ext cx="7882041"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1500">
                <a:solidFill>
                  <a:srgbClr val="212121"/>
                </a:solidFill>
                <a:latin typeface="Roboto"/>
                <a:ea typeface="Roboto"/>
                <a:cs typeface="Roboto"/>
                <a:sym typeface="Roboto"/>
              </a:defRPr>
            </a:lvl1pPr>
          </a:lstStyle>
          <a:p>
            <a:pPr/>
            <a:r>
              <a:t>Environmental Triggers</a:t>
            </a:r>
          </a:p>
        </p:txBody>
      </p:sp>
      <p:sp>
        <p:nvSpPr>
          <p:cNvPr id="52" name="Text 10"/>
          <p:cNvSpPr txBox="1"/>
          <p:nvPr/>
        </p:nvSpPr>
        <p:spPr>
          <a:xfrm>
            <a:off x="891605" y="4307225"/>
            <a:ext cx="785525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12121"/>
                </a:solidFill>
                <a:latin typeface="Roboto"/>
                <a:ea typeface="Roboto"/>
                <a:cs typeface="Roboto"/>
                <a:sym typeface="Roboto"/>
              </a:defRPr>
            </a:lvl1pPr>
          </a:lstStyle>
          <a:p>
            <a:pPr/>
            <a:r>
              <a:t>The environment can amplify auditory sensitivities; for example, crowded, noisy classrooms with poor acoustics may exacerbate discomfort. Identifying and modifying such environmental factors can lead to improved experiences for affected students.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5D2F4"/>
        </a:solidFill>
      </p:bgPr>
    </p:bg>
    <p:spTree>
      <p:nvGrpSpPr>
        <p:cNvPr id="1" name=""/>
        <p:cNvGrpSpPr/>
        <p:nvPr/>
      </p:nvGrpSpPr>
      <p:grpSpPr>
        <a:xfrm>
          <a:off x="0" y="0"/>
          <a:ext cx="0" cy="0"/>
          <a:chOff x="0" y="0"/>
          <a:chExt cx="0" cy="0"/>
        </a:xfrm>
      </p:grpSpPr>
      <p:sp>
        <p:nvSpPr>
          <p:cNvPr id="54" name="Text 0"/>
          <p:cNvSpPr txBox="1"/>
          <p:nvPr/>
        </p:nvSpPr>
        <p:spPr>
          <a:xfrm>
            <a:off x="804050" y="230701"/>
            <a:ext cx="7816813" cy="1005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000">
                <a:solidFill>
                  <a:srgbClr val="2E5495"/>
                </a:solidFill>
                <a:latin typeface="Roboto"/>
                <a:ea typeface="Roboto"/>
                <a:cs typeface="Roboto"/>
                <a:sym typeface="Roboto"/>
              </a:defRPr>
            </a:lvl1pPr>
          </a:lstStyle>
          <a:p>
            <a:pPr/>
            <a:r>
              <a:t>Impact of Auditory Sensitivities on Learning</a:t>
            </a:r>
          </a:p>
        </p:txBody>
      </p:sp>
      <p:sp>
        <p:nvSpPr>
          <p:cNvPr id="55" name="Text 1"/>
          <p:cNvSpPr txBox="1"/>
          <p:nvPr/>
        </p:nvSpPr>
        <p:spPr>
          <a:xfrm>
            <a:off x="1039469" y="1970777"/>
            <a:ext cx="4297526"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212121"/>
                </a:solidFill>
                <a:latin typeface="Roboto"/>
                <a:ea typeface="Roboto"/>
                <a:cs typeface="Roboto"/>
                <a:sym typeface="Roboto"/>
              </a:defRPr>
            </a:lvl1pPr>
          </a:lstStyle>
          <a:p>
            <a:pPr/>
            <a:r>
              <a:t>Students with auditory sensitivities often struggle to maintain concentration amid typical classroom noise. The inability to filter out extraneous sounds can lead to significant distractions, hindering both learning and retention of information.</a:t>
            </a:r>
          </a:p>
        </p:txBody>
      </p:sp>
      <p:sp>
        <p:nvSpPr>
          <p:cNvPr id="56" name="Shape 2"/>
          <p:cNvSpPr/>
          <p:nvPr/>
        </p:nvSpPr>
        <p:spPr>
          <a:xfrm>
            <a:off x="736927" y="2007427"/>
            <a:ext cx="129541" cy="129541"/>
          </a:xfrm>
          <a:prstGeom prst="ellipse">
            <a:avLst/>
          </a:prstGeom>
          <a:solidFill>
            <a:srgbClr val="2E5495"/>
          </a:solidFill>
          <a:ln w="5292">
            <a:solidFill>
              <a:srgbClr val="2E5495"/>
            </a:solidFill>
          </a:ln>
        </p:spPr>
        <p:txBody>
          <a:bodyPr lIns="45719" rIns="45719"/>
          <a:lstStyle/>
          <a:p>
            <a:pPr/>
          </a:p>
        </p:txBody>
      </p:sp>
      <p:sp>
        <p:nvSpPr>
          <p:cNvPr id="57" name="Shape 3"/>
          <p:cNvSpPr/>
          <p:nvPr/>
        </p:nvSpPr>
        <p:spPr>
          <a:xfrm>
            <a:off x="736927" y="2825620"/>
            <a:ext cx="129541" cy="129541"/>
          </a:xfrm>
          <a:prstGeom prst="ellipse">
            <a:avLst/>
          </a:prstGeom>
          <a:solidFill>
            <a:srgbClr val="2E5495"/>
          </a:solidFill>
          <a:ln w="5292">
            <a:solidFill>
              <a:srgbClr val="2E5495"/>
            </a:solidFill>
          </a:ln>
        </p:spPr>
        <p:txBody>
          <a:bodyPr lIns="45719" rIns="45719"/>
          <a:lstStyle/>
          <a:p>
            <a:pPr/>
          </a:p>
        </p:txBody>
      </p:sp>
      <p:sp>
        <p:nvSpPr>
          <p:cNvPr id="58" name="Text 4"/>
          <p:cNvSpPr txBox="1"/>
          <p:nvPr/>
        </p:nvSpPr>
        <p:spPr>
          <a:xfrm>
            <a:off x="1039468" y="2784036"/>
            <a:ext cx="4311795"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212121"/>
                </a:solidFill>
                <a:latin typeface="Roboto"/>
                <a:ea typeface="Roboto"/>
                <a:cs typeface="Roboto"/>
                <a:sym typeface="Roboto"/>
              </a:defRPr>
            </a:lvl1pPr>
          </a:lstStyle>
          <a:p>
            <a:pPr/>
            <a:r>
              <a:t>An increase in auditory stimuli can lead to anxiety, causing some students to withdraw from participation in classroom activities. Their discomfort might manifest as reluctance to answer questions or collaborate with peers, impacting social learning opportunities.</a:t>
            </a:r>
          </a:p>
        </p:txBody>
      </p:sp>
      <p:sp>
        <p:nvSpPr>
          <p:cNvPr id="59" name="Shape 5"/>
          <p:cNvSpPr/>
          <p:nvPr/>
        </p:nvSpPr>
        <p:spPr>
          <a:xfrm>
            <a:off x="751196" y="3631746"/>
            <a:ext cx="129541" cy="129541"/>
          </a:xfrm>
          <a:prstGeom prst="ellipse">
            <a:avLst/>
          </a:prstGeom>
          <a:solidFill>
            <a:srgbClr val="2E5495"/>
          </a:solidFill>
          <a:ln w="5292">
            <a:solidFill>
              <a:srgbClr val="2E5495"/>
            </a:solidFill>
          </a:ln>
        </p:spPr>
        <p:txBody>
          <a:bodyPr lIns="45719" rIns="45719"/>
          <a:lstStyle/>
          <a:p>
            <a:pPr/>
          </a:p>
        </p:txBody>
      </p:sp>
      <p:sp>
        <p:nvSpPr>
          <p:cNvPr id="60" name="Text 6"/>
          <p:cNvSpPr txBox="1"/>
          <p:nvPr/>
        </p:nvSpPr>
        <p:spPr>
          <a:xfrm>
            <a:off x="1039469" y="3583025"/>
            <a:ext cx="4326061"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212121"/>
                </a:solidFill>
                <a:latin typeface="Roboto"/>
                <a:ea typeface="Roboto"/>
                <a:cs typeface="Roboto"/>
                <a:sym typeface="Roboto"/>
              </a:defRPr>
            </a:lvl1pPr>
          </a:lstStyle>
          <a:p>
            <a:pPr/>
            <a:r>
              <a:t>Persistent difficulties associated with auditory sensitivities can culminate in decreased academic achievement and self-esteem. Early identification and intervention can mitigate these long-term impacts, facilitating a more inclusive academic experience.</a:t>
            </a:r>
          </a:p>
        </p:txBody>
      </p:sp>
      <p:pic>
        <p:nvPicPr>
          <p:cNvPr id="61" name="Image 0" descr="Image 0"/>
          <p:cNvPicPr>
            <a:picLocks noChangeAspect="1"/>
          </p:cNvPicPr>
          <p:nvPr/>
        </p:nvPicPr>
        <p:blipFill>
          <a:blip r:embed="rId2">
            <a:extLst/>
          </a:blip>
          <a:stretch>
            <a:fillRect/>
          </a:stretch>
        </p:blipFill>
        <p:spPr>
          <a:xfrm>
            <a:off x="5376328" y="1642799"/>
            <a:ext cx="3180894" cy="293263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5D2F4"/>
        </a:solidFill>
      </p:bgPr>
    </p:bg>
    <p:spTree>
      <p:nvGrpSpPr>
        <p:cNvPr id="1" name=""/>
        <p:cNvGrpSpPr/>
        <p:nvPr/>
      </p:nvGrpSpPr>
      <p:grpSpPr>
        <a:xfrm>
          <a:off x="0" y="0"/>
          <a:ext cx="0" cy="0"/>
          <a:chOff x="0" y="0"/>
          <a:chExt cx="0" cy="0"/>
        </a:xfrm>
      </p:grpSpPr>
      <p:pic>
        <p:nvPicPr>
          <p:cNvPr id="63" name="Image 0" descr="Image 0"/>
          <p:cNvPicPr>
            <a:picLocks noChangeAspect="1"/>
          </p:cNvPicPr>
          <p:nvPr/>
        </p:nvPicPr>
        <p:blipFill>
          <a:blip r:embed="rId2">
            <a:alphaModFix amt="25000"/>
            <a:extLst/>
          </a:blip>
          <a:stretch>
            <a:fillRect/>
          </a:stretch>
        </p:blipFill>
        <p:spPr>
          <a:xfrm>
            <a:off x="0" y="0"/>
            <a:ext cx="9148428" cy="5147958"/>
          </a:xfrm>
          <a:prstGeom prst="rect">
            <a:avLst/>
          </a:prstGeom>
          <a:ln w="12700">
            <a:miter lim="400000"/>
          </a:ln>
        </p:spPr>
      </p:pic>
      <p:sp>
        <p:nvSpPr>
          <p:cNvPr id="64" name="Text 0"/>
          <p:cNvSpPr txBox="1"/>
          <p:nvPr/>
        </p:nvSpPr>
        <p:spPr>
          <a:xfrm>
            <a:off x="1253865" y="1912018"/>
            <a:ext cx="6636270"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z="2000">
                <a:solidFill>
                  <a:srgbClr val="CC41CA"/>
                </a:solidFill>
                <a:latin typeface="Roboto"/>
                <a:ea typeface="Roboto"/>
                <a:cs typeface="Roboto"/>
                <a:sym typeface="Roboto"/>
              </a:defRPr>
            </a:lvl1pPr>
          </a:lstStyle>
          <a:p>
            <a:pPr/>
            <a:r>
              <a:t>Strategies for Supporting Students with Auditory Sensitivities</a:t>
            </a:r>
          </a:p>
        </p:txBody>
      </p:sp>
      <p:sp>
        <p:nvSpPr>
          <p:cNvPr id="65" name="Text 1"/>
          <p:cNvSpPr txBox="1"/>
          <p:nvPr/>
        </p:nvSpPr>
        <p:spPr>
          <a:xfrm>
            <a:off x="733101" y="2501953"/>
            <a:ext cx="7677799" cy="1005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z="3000">
                <a:solidFill>
                  <a:srgbClr val="212121"/>
                </a:solidFill>
                <a:latin typeface="Roboto"/>
                <a:ea typeface="Roboto"/>
                <a:cs typeface="Roboto"/>
                <a:sym typeface="Roboto"/>
              </a:defRPr>
            </a:lvl1pPr>
          </a:lstStyle>
          <a:p>
            <a:pPr/>
            <a:r>
              <a:t>Effective Approaches to Support Inclusivity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5D2F4"/>
        </a:solidFill>
      </p:bgPr>
    </p:bg>
    <p:spTree>
      <p:nvGrpSpPr>
        <p:cNvPr id="1" name=""/>
        <p:cNvGrpSpPr/>
        <p:nvPr/>
      </p:nvGrpSpPr>
      <p:grpSpPr>
        <a:xfrm>
          <a:off x="0" y="0"/>
          <a:ext cx="0" cy="0"/>
          <a:chOff x="0" y="0"/>
          <a:chExt cx="0" cy="0"/>
        </a:xfrm>
      </p:grpSpPr>
      <p:sp>
        <p:nvSpPr>
          <p:cNvPr id="67" name="Text 0"/>
          <p:cNvSpPr txBox="1"/>
          <p:nvPr/>
        </p:nvSpPr>
        <p:spPr>
          <a:xfrm>
            <a:off x="698949" y="1033271"/>
            <a:ext cx="8030362" cy="103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100">
                <a:solidFill>
                  <a:srgbClr val="2E5495"/>
                </a:solidFill>
                <a:latin typeface="Roboto"/>
                <a:ea typeface="Roboto"/>
                <a:cs typeface="Roboto"/>
                <a:sym typeface="Roboto"/>
              </a:defRPr>
            </a:lvl1pPr>
          </a:lstStyle>
          <a:p>
            <a:pPr/>
            <a:r>
              <a:t>Creating an Inclusive Auditory Environment</a:t>
            </a:r>
          </a:p>
        </p:txBody>
      </p:sp>
      <p:sp>
        <p:nvSpPr>
          <p:cNvPr id="68" name="Text 1"/>
          <p:cNvSpPr txBox="1"/>
          <p:nvPr/>
        </p:nvSpPr>
        <p:spPr>
          <a:xfrm>
            <a:off x="712533" y="2464225"/>
            <a:ext cx="7954083"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500">
                <a:solidFill>
                  <a:srgbClr val="212121"/>
                </a:solidFill>
                <a:latin typeface="Roboto"/>
                <a:ea typeface="Roboto"/>
                <a:cs typeface="Roboto"/>
                <a:sym typeface="Roboto"/>
              </a:defRPr>
            </a:lvl1pPr>
          </a:lstStyle>
          <a:p>
            <a:pPr/>
            <a:r>
              <a:t>Physical Environment Modifications</a:t>
            </a:r>
          </a:p>
        </p:txBody>
      </p:sp>
      <p:sp>
        <p:nvSpPr>
          <p:cNvPr id="69" name="Text 2"/>
          <p:cNvSpPr txBox="1"/>
          <p:nvPr/>
        </p:nvSpPr>
        <p:spPr>
          <a:xfrm>
            <a:off x="712532" y="2798200"/>
            <a:ext cx="7933993"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212121"/>
                </a:solidFill>
                <a:latin typeface="Roboto"/>
                <a:ea typeface="Roboto"/>
                <a:cs typeface="Roboto"/>
                <a:sym typeface="Roboto"/>
              </a:defRPr>
            </a:lvl1pPr>
          </a:lstStyle>
          <a:p>
            <a:pPr/>
            <a:r>
              <a:t>Adjustments such as soundproofing classrooms, using carpeted floors, and introducing soft furnishings can reduce noise levels. Visual cues and signage can further assist in helping students understand acceptable noise levels.</a:t>
            </a:r>
          </a:p>
        </p:txBody>
      </p:sp>
      <p:sp>
        <p:nvSpPr>
          <p:cNvPr id="70" name="Text 3"/>
          <p:cNvSpPr txBox="1"/>
          <p:nvPr/>
        </p:nvSpPr>
        <p:spPr>
          <a:xfrm>
            <a:off x="747517" y="3420161"/>
            <a:ext cx="7932683"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500">
                <a:solidFill>
                  <a:srgbClr val="212121"/>
                </a:solidFill>
                <a:latin typeface="Roboto"/>
                <a:ea typeface="Roboto"/>
                <a:cs typeface="Roboto"/>
                <a:sym typeface="Roboto"/>
              </a:defRPr>
            </a:lvl1pPr>
          </a:lstStyle>
          <a:p>
            <a:pPr/>
            <a:r>
              <a:t>Social Awareness and Peer Support</a:t>
            </a:r>
          </a:p>
        </p:txBody>
      </p:sp>
      <p:sp>
        <p:nvSpPr>
          <p:cNvPr id="71" name="Text 4"/>
          <p:cNvSpPr txBox="1"/>
          <p:nvPr/>
        </p:nvSpPr>
        <p:spPr>
          <a:xfrm>
            <a:off x="747517" y="3761270"/>
            <a:ext cx="7884055"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212121"/>
                </a:solidFill>
                <a:latin typeface="Roboto"/>
                <a:ea typeface="Roboto"/>
                <a:cs typeface="Roboto"/>
                <a:sym typeface="Roboto"/>
              </a:defRPr>
            </a:lvl1pPr>
          </a:lstStyle>
          <a:p>
            <a:pPr/>
            <a:r>
              <a:t>Cultivating a culture of understanding among peers is essential for fostering inclusivity. Programs that teach students about sensory sensitivities can reduce stigma and facilitate supportive peer relationships.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5D2F4"/>
        </a:solidFill>
      </p:bgPr>
    </p:bg>
    <p:spTree>
      <p:nvGrpSpPr>
        <p:cNvPr id="1" name=""/>
        <p:cNvGrpSpPr/>
        <p:nvPr/>
      </p:nvGrpSpPr>
      <p:grpSpPr>
        <a:xfrm>
          <a:off x="0" y="0"/>
          <a:ext cx="0" cy="0"/>
          <a:chOff x="0" y="0"/>
          <a:chExt cx="0" cy="0"/>
        </a:xfrm>
      </p:grpSpPr>
      <p:pic>
        <p:nvPicPr>
          <p:cNvPr id="73" name="Image 0" descr="Image 0"/>
          <p:cNvPicPr>
            <a:picLocks noChangeAspect="1"/>
          </p:cNvPicPr>
          <p:nvPr/>
        </p:nvPicPr>
        <p:blipFill>
          <a:blip r:embed="rId2">
            <a:extLst/>
          </a:blip>
          <a:stretch>
            <a:fillRect/>
          </a:stretch>
        </p:blipFill>
        <p:spPr>
          <a:xfrm>
            <a:off x="5788907" y="0"/>
            <a:ext cx="3360251" cy="5142566"/>
          </a:xfrm>
          <a:prstGeom prst="rect">
            <a:avLst/>
          </a:prstGeom>
          <a:ln w="12700">
            <a:miter lim="400000"/>
          </a:ln>
        </p:spPr>
      </p:pic>
      <p:sp>
        <p:nvSpPr>
          <p:cNvPr id="74" name="Text 0"/>
          <p:cNvSpPr txBox="1"/>
          <p:nvPr/>
        </p:nvSpPr>
        <p:spPr>
          <a:xfrm>
            <a:off x="472032" y="727889"/>
            <a:ext cx="5149213"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500">
                <a:solidFill>
                  <a:srgbClr val="2E5495"/>
                </a:solidFill>
                <a:latin typeface="Roboto"/>
                <a:ea typeface="Roboto"/>
                <a:cs typeface="Roboto"/>
                <a:sym typeface="Roboto"/>
              </a:defRPr>
            </a:lvl1pPr>
          </a:lstStyle>
          <a:p>
            <a:pPr/>
            <a:r>
              <a:t>Conclusion</a:t>
            </a:r>
          </a:p>
        </p:txBody>
      </p:sp>
      <p:sp>
        <p:nvSpPr>
          <p:cNvPr id="75" name="Poulsen, R., Tan, D. W., Sowman, P. F., McAlpine, D., &amp; Pellicano, E. (2025). Auditory environments influence the link between Autistic traits and quality of life. Scientific Reports, 15(1), 1-13. https://doi.org/10.1038/s41598-025-94585-y"/>
          <p:cNvSpPr txBox="1"/>
          <p:nvPr/>
        </p:nvSpPr>
        <p:spPr>
          <a:xfrm>
            <a:off x="257551" y="2348229"/>
            <a:ext cx="4837103" cy="155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a:latin typeface="Times Roman"/>
                <a:ea typeface="Times Roman"/>
                <a:cs typeface="Times Roman"/>
                <a:sym typeface="Times Roman"/>
              </a:defRPr>
            </a:pPr>
            <a:r>
              <a:t>Poulsen, R., Tan, D. W., Sowman, P. F., McAlpine, D., &amp; Pellicano, E. (2025). Auditory environments influence the link between Autistic traits and quality of life. </a:t>
            </a:r>
            <a:r>
              <a:rPr i="1"/>
              <a:t>Scientific Reports</a:t>
            </a:r>
            <a:r>
              <a:t>, </a:t>
            </a:r>
            <a:r>
              <a:rPr i="1"/>
              <a:t>15</a:t>
            </a:r>
            <a:r>
              <a:t>(1), 1-13. https://doi.org/10.1038/s41598-025-94585-y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